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  <p:sldMasterId id="2147483678" r:id="rId3"/>
  </p:sldMasterIdLst>
  <p:notesMasterIdLst>
    <p:notesMasterId r:id="rId9"/>
  </p:notesMasterIdLst>
  <p:sldIdLst>
    <p:sldId id="310" r:id="rId4"/>
    <p:sldId id="312" r:id="rId5"/>
    <p:sldId id="313" r:id="rId6"/>
    <p:sldId id="324" r:id="rId7"/>
    <p:sldId id="308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88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CB8A3BA-C824-45CB-9652-D08A0A1213BB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5A9B466-09E4-4950-B982-8AC319ECF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6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WC_GradientBackgrounds smallBLU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3"/>
            <a:ext cx="9143391" cy="6857543"/>
          </a:xfrm>
          <a:prstGeom prst="rect">
            <a:avLst/>
          </a:prstGeom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97451" y="3891917"/>
            <a:ext cx="4790981" cy="1500187"/>
          </a:xfrm>
        </p:spPr>
        <p:txBody>
          <a:bodyPr rtlCol="0">
            <a:norm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en-US" sz="3200" b="0" kern="12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8" name="Picture 7" descr="twc enjoy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81" y="5596469"/>
            <a:ext cx="2411885" cy="66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34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518321-6400-4C2D-A35B-9659C14FC4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257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gradFill rotWithShape="1">
          <a:gsLst>
            <a:gs pos="0">
              <a:schemeClr val="tx1"/>
            </a:gs>
            <a:gs pos="75000">
              <a:srgbClr val="005EA1"/>
            </a:gs>
            <a:gs pos="100000">
              <a:schemeClr val="accent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WC_GradientBackgroundsBLU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pic>
        <p:nvPicPr>
          <p:cNvPr id="2" name="Picture 1" descr="TWC_GradientBackgrounds copy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33713"/>
            <a:ext cx="7772400" cy="1500187"/>
          </a:xfrm>
        </p:spPr>
        <p:txBody>
          <a:bodyPr rtlCol="0">
            <a:norm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3200" b="0" kern="12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3642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59DA52-ABC8-446F-8C73-F29027806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363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Calibri" pitchFamily="34" charset="0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Calibri" pitchFamily="34" charset="0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1E5196-6ED7-4A6E-8546-0BB4C3136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3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BB70D4-276F-44A9-9CDE-6EE6C4B175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537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F3E4DE-49DE-40E2-B140-FCC799C8F8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95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46900" y="6446838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88E03C-913C-4349-A598-E395E09DF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01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WC_GradientBackgrounds smallBLU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97451" y="3891915"/>
            <a:ext cx="4790981" cy="1500187"/>
          </a:xfrm>
        </p:spPr>
        <p:txBody>
          <a:bodyPr rtlCol="0">
            <a:norm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en-US" sz="3200" b="0" kern="12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8" name="Picture 7" descr="twc enjoy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81" y="5596467"/>
            <a:ext cx="2411885" cy="66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59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518321-6400-4C2D-A35B-9659C14FC4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14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gradFill rotWithShape="1">
          <a:gsLst>
            <a:gs pos="0">
              <a:schemeClr val="tx1"/>
            </a:gs>
            <a:gs pos="75000">
              <a:srgbClr val="005EA1"/>
            </a:gs>
            <a:gs pos="100000">
              <a:schemeClr val="accent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WC_GradientBackgroundsBLU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pic>
        <p:nvPicPr>
          <p:cNvPr id="2" name="Picture 1" descr="TWC_GradientBackgrounds copy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33713"/>
            <a:ext cx="7772400" cy="1500187"/>
          </a:xfrm>
        </p:spPr>
        <p:txBody>
          <a:bodyPr rtlCol="0">
            <a:norm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3200" b="0" kern="12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4829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518321-6400-4C2D-A35B-9659C14FC4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612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59DA52-ABC8-446F-8C73-F29027806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587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Calibri" pitchFamily="34" charset="0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Calibri" pitchFamily="34" charset="0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1E5196-6ED7-4A6E-8546-0BB4C3136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9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BB70D4-276F-44A9-9CDE-6EE6C4B175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13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F3E4DE-49DE-40E2-B140-FCC799C8F8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86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46900" y="6446838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88E03C-913C-4349-A598-E395E09DF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21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gradFill rotWithShape="1">
          <a:gsLst>
            <a:gs pos="0">
              <a:schemeClr val="tx1"/>
            </a:gs>
            <a:gs pos="75000">
              <a:srgbClr val="005EA1"/>
            </a:gs>
            <a:gs pos="100000">
              <a:schemeClr val="accent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WC_GradientBackgroundsBLU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3"/>
            <a:ext cx="9143391" cy="6857543"/>
          </a:xfrm>
          <a:prstGeom prst="rect">
            <a:avLst/>
          </a:prstGeom>
        </p:spPr>
      </p:pic>
      <p:pic>
        <p:nvPicPr>
          <p:cNvPr id="2" name="Picture 1" descr="TWC_GradientBackgrounds copy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3"/>
            <a:ext cx="9143391" cy="6857543"/>
          </a:xfrm>
          <a:prstGeom prst="rect">
            <a:avLst/>
          </a:prstGeom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33714"/>
            <a:ext cx="7772400" cy="1500187"/>
          </a:xfrm>
        </p:spPr>
        <p:txBody>
          <a:bodyPr rtlCol="0">
            <a:normAutofit/>
          </a:bodyPr>
          <a:lstStyle>
            <a:lvl1pPr marL="0" indent="0" algn="ctr" defTabSz="457200" rtl="0" eaLnBrk="1" latinLnBrk="0" hangingPunct="1">
              <a:spcBef>
                <a:spcPct val="0"/>
              </a:spcBef>
              <a:buNone/>
              <a:defRPr lang="en-US" sz="3200" b="0" kern="12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46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59DA52-ABC8-446F-8C73-F29027806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22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Calibri" pitchFamily="34" charset="0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Calibri" pitchFamily="34" charset="0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682625" rtl="0" eaLnBrk="1" fontAlgn="base" latinLnBrk="0" hangingPunct="1">
              <a:spcBef>
                <a:spcPts val="1200"/>
              </a:spcBef>
              <a:spcAft>
                <a:spcPct val="0"/>
              </a:spcAft>
              <a:buFont typeface="Arial"/>
              <a:defRPr lang="en-US" sz="20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682625" rtl="0" eaLnBrk="1" fontAlgn="base" latinLnBrk="0" hangingPunct="1">
              <a:spcBef>
                <a:spcPts val="0"/>
              </a:spcBef>
              <a:spcAft>
                <a:spcPct val="0"/>
              </a:spcAft>
              <a:buFont typeface="Arial"/>
              <a:defRPr lang="en-US" sz="12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1E5196-6ED7-4A6E-8546-0BB4C3136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990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BB70D4-276F-44A9-9CDE-6EE6C4B175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265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F3E4DE-49DE-40E2-B140-FCC799C8F8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67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46900" y="644684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88E03C-913C-4349-A598-E395E09DF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68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WC_GradientBackgrounds smallBLU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6857543"/>
          </a:xfrm>
          <a:prstGeom prst="rect">
            <a:avLst/>
          </a:prstGeom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97451" y="3891915"/>
            <a:ext cx="4790981" cy="1500187"/>
          </a:xfrm>
        </p:spPr>
        <p:txBody>
          <a:bodyPr rtlCol="0">
            <a:norm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en-US" sz="3200" b="0" kern="1200" dirty="0" smtClean="0">
                <a:solidFill>
                  <a:schemeClr val="bg1"/>
                </a:solidFill>
                <a:latin typeface="Calibri" pitchFamily="34" charset="0"/>
                <a:ea typeface="+mj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8" name="Picture 7" descr="twc enjoy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81" y="5596467"/>
            <a:ext cx="2411885" cy="66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053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0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5517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17638"/>
            <a:ext cx="8229600" cy="493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6900" y="64468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404040"/>
                </a:solidFill>
                <a:latin typeface="Calibri" pitchFamily="34" charset="0"/>
                <a:cs typeface="Arial"/>
              </a:defRPr>
            </a:lvl1pPr>
          </a:lstStyle>
          <a:p>
            <a:pPr defTabSz="457200">
              <a:defRPr/>
            </a:pPr>
            <a:fld id="{5D476F2A-7031-4590-BF85-A2F253757EF3}" type="slidenum">
              <a:rPr lang="en-US"/>
              <a:pPr defTabSz="457200"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TWC_Logo_1_1_Black_RGBLUEUEYE-01.png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84"/>
          <a:stretch/>
        </p:blipFill>
        <p:spPr>
          <a:xfrm>
            <a:off x="8188270" y="273494"/>
            <a:ext cx="558888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64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2800" b="0" kern="1200">
          <a:solidFill>
            <a:srgbClr val="005EA1"/>
          </a:solidFill>
          <a:latin typeface="Calibri" pitchFamily="34" charset="0"/>
          <a:ea typeface="+mj-ea"/>
          <a:cs typeface="Arial"/>
        </a:defRPr>
      </a:lvl1pPr>
      <a:lvl2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9pPr>
    </p:titleStyle>
    <p:bodyStyle>
      <a:lvl1pPr marL="231775" indent="-231775" algn="l" defTabSz="682625" rtl="0" fontAlgn="base">
        <a:spcBef>
          <a:spcPts val="600"/>
        </a:spcBef>
        <a:spcAft>
          <a:spcPct val="0"/>
        </a:spcAft>
        <a:buFont typeface="Arial" charset="0"/>
        <a:buChar char="•"/>
        <a:defRPr lang="en-US" sz="2000" kern="1200" dirty="0">
          <a:solidFill>
            <a:srgbClr val="404040"/>
          </a:solidFill>
          <a:latin typeface="+mn-lt"/>
          <a:ea typeface="+mn-ea"/>
          <a:cs typeface="+mn-cs"/>
        </a:defRPr>
      </a:lvl1pPr>
      <a:lvl2pPr marL="461963" indent="-230188" algn="l" defTabSz="682625" rtl="0" fontAlgn="base">
        <a:spcBef>
          <a:spcPts val="600"/>
        </a:spcBef>
        <a:spcAft>
          <a:spcPct val="0"/>
        </a:spcAft>
        <a:buFont typeface="Arial" charset="0"/>
        <a:buChar char="–"/>
        <a:defRPr lang="en-US" kern="1200" dirty="0">
          <a:solidFill>
            <a:srgbClr val="404040"/>
          </a:solidFill>
          <a:latin typeface="+mn-lt"/>
          <a:ea typeface="+mn-ea"/>
          <a:cs typeface="+mn-cs"/>
        </a:defRPr>
      </a:lvl2pPr>
      <a:lvl3pPr marL="682625" indent="-220663" algn="l" defTabSz="682625" rtl="0" fontAlgn="base">
        <a:spcBef>
          <a:spcPts val="600"/>
        </a:spcBef>
        <a:spcAft>
          <a:spcPct val="0"/>
        </a:spcAft>
        <a:buFont typeface="Arial" charset="0"/>
        <a:buChar char="•"/>
        <a:defRPr lang="en-US" sz="1600" kern="1200" dirty="0">
          <a:solidFill>
            <a:srgbClr val="404040"/>
          </a:solidFill>
          <a:latin typeface="+mn-lt"/>
          <a:ea typeface="+mn-ea"/>
          <a:cs typeface="+mn-cs"/>
        </a:defRPr>
      </a:lvl3pPr>
      <a:lvl4pPr marL="914400" indent="-231775" algn="l" defTabSz="682625" rtl="0" fontAlgn="base">
        <a:spcBef>
          <a:spcPts val="600"/>
        </a:spcBef>
        <a:spcAft>
          <a:spcPct val="0"/>
        </a:spcAft>
        <a:buFont typeface="Arial" charset="0"/>
        <a:buChar char="–"/>
        <a:defRPr lang="en-US" sz="1400" kern="1200" dirty="0">
          <a:solidFill>
            <a:srgbClr val="404040"/>
          </a:solidFill>
          <a:latin typeface="+mn-lt"/>
          <a:ea typeface="+mn-ea"/>
          <a:cs typeface="+mn-cs"/>
        </a:defRPr>
      </a:lvl4pPr>
      <a:lvl5pPr marL="1146175" indent="-231775" algn="l" defTabSz="682625" rtl="0" fontAlgn="base">
        <a:spcBef>
          <a:spcPts val="600"/>
        </a:spcBef>
        <a:spcAft>
          <a:spcPct val="0"/>
        </a:spcAft>
        <a:buFont typeface="Arial" charset="0"/>
        <a:buChar char="»"/>
        <a:defRPr lang="en-US" sz="1200" kern="1200" dirty="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5517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17638"/>
            <a:ext cx="8229600" cy="493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6900" y="6446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404040"/>
                </a:solidFill>
                <a:latin typeface="Calibri" pitchFamily="34" charset="0"/>
                <a:cs typeface="Arial"/>
              </a:defRPr>
            </a:lvl1pPr>
          </a:lstStyle>
          <a:p>
            <a:pPr defTabSz="457200">
              <a:defRPr/>
            </a:pPr>
            <a:fld id="{5D476F2A-7031-4590-BF85-A2F253757EF3}" type="slidenum">
              <a:rPr lang="en-US"/>
              <a:pPr defTabSz="457200"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TWC_Logo_1_1_Black_RGBLUEUEYE-01.png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84"/>
          <a:stretch/>
        </p:blipFill>
        <p:spPr>
          <a:xfrm>
            <a:off x="8188270" y="273495"/>
            <a:ext cx="558888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22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2800" b="0" kern="1200">
          <a:solidFill>
            <a:srgbClr val="005EA1"/>
          </a:solidFill>
          <a:latin typeface="Calibri" pitchFamily="34" charset="0"/>
          <a:ea typeface="+mj-ea"/>
          <a:cs typeface="Arial"/>
        </a:defRPr>
      </a:lvl1pPr>
      <a:lvl2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9pPr>
    </p:titleStyle>
    <p:bodyStyle>
      <a:lvl1pPr marL="231775" indent="-231775" algn="l" defTabSz="682625" rtl="0" fontAlgn="base">
        <a:spcBef>
          <a:spcPts val="600"/>
        </a:spcBef>
        <a:spcAft>
          <a:spcPct val="0"/>
        </a:spcAft>
        <a:buFont typeface="Arial" charset="0"/>
        <a:buChar char="•"/>
        <a:defRPr lang="en-US" sz="2000" kern="1200" dirty="0">
          <a:solidFill>
            <a:srgbClr val="404040"/>
          </a:solidFill>
          <a:latin typeface="+mn-lt"/>
          <a:ea typeface="+mn-ea"/>
          <a:cs typeface="+mn-cs"/>
        </a:defRPr>
      </a:lvl1pPr>
      <a:lvl2pPr marL="461963" indent="-230188" algn="l" defTabSz="682625" rtl="0" fontAlgn="base">
        <a:spcBef>
          <a:spcPts val="600"/>
        </a:spcBef>
        <a:spcAft>
          <a:spcPct val="0"/>
        </a:spcAft>
        <a:buFont typeface="Arial" charset="0"/>
        <a:buChar char="–"/>
        <a:defRPr lang="en-US" kern="1200" dirty="0">
          <a:solidFill>
            <a:srgbClr val="404040"/>
          </a:solidFill>
          <a:latin typeface="+mn-lt"/>
          <a:ea typeface="+mn-ea"/>
          <a:cs typeface="+mn-cs"/>
        </a:defRPr>
      </a:lvl2pPr>
      <a:lvl3pPr marL="682625" indent="-220663" algn="l" defTabSz="682625" rtl="0" fontAlgn="base">
        <a:spcBef>
          <a:spcPts val="600"/>
        </a:spcBef>
        <a:spcAft>
          <a:spcPct val="0"/>
        </a:spcAft>
        <a:buFont typeface="Arial" charset="0"/>
        <a:buChar char="•"/>
        <a:defRPr lang="en-US" sz="1600" kern="1200" dirty="0">
          <a:solidFill>
            <a:srgbClr val="404040"/>
          </a:solidFill>
          <a:latin typeface="+mn-lt"/>
          <a:ea typeface="+mn-ea"/>
          <a:cs typeface="+mn-cs"/>
        </a:defRPr>
      </a:lvl3pPr>
      <a:lvl4pPr marL="914400" indent="-231775" algn="l" defTabSz="682625" rtl="0" fontAlgn="base">
        <a:spcBef>
          <a:spcPts val="600"/>
        </a:spcBef>
        <a:spcAft>
          <a:spcPct val="0"/>
        </a:spcAft>
        <a:buFont typeface="Arial" charset="0"/>
        <a:buChar char="–"/>
        <a:defRPr lang="en-US" sz="1400" kern="1200" dirty="0">
          <a:solidFill>
            <a:srgbClr val="404040"/>
          </a:solidFill>
          <a:latin typeface="+mn-lt"/>
          <a:ea typeface="+mn-ea"/>
          <a:cs typeface="+mn-cs"/>
        </a:defRPr>
      </a:lvl4pPr>
      <a:lvl5pPr marL="1146175" indent="-231775" algn="l" defTabSz="682625" rtl="0" fontAlgn="base">
        <a:spcBef>
          <a:spcPts val="600"/>
        </a:spcBef>
        <a:spcAft>
          <a:spcPct val="0"/>
        </a:spcAft>
        <a:buFont typeface="Arial" charset="0"/>
        <a:buChar char="»"/>
        <a:defRPr lang="en-US" sz="1200" kern="1200" dirty="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5517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17638"/>
            <a:ext cx="8229600" cy="493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6900" y="6446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404040"/>
                </a:solidFill>
                <a:latin typeface="Calibri" pitchFamily="34" charset="0"/>
                <a:cs typeface="Arial"/>
              </a:defRPr>
            </a:lvl1pPr>
          </a:lstStyle>
          <a:p>
            <a:pPr defTabSz="457200">
              <a:defRPr/>
            </a:pPr>
            <a:fld id="{5D476F2A-7031-4590-BF85-A2F253757EF3}" type="slidenum">
              <a:rPr lang="en-US"/>
              <a:pPr defTabSz="457200"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 descr="TWC_Logo_1_1_Black_RGBLUEUEYE-01.png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384"/>
          <a:stretch/>
        </p:blipFill>
        <p:spPr>
          <a:xfrm>
            <a:off x="8188270" y="273495"/>
            <a:ext cx="558888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34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2800" b="0" kern="1200">
          <a:solidFill>
            <a:srgbClr val="00549F"/>
          </a:solidFill>
          <a:latin typeface="Calibri" pitchFamily="34" charset="0"/>
          <a:ea typeface="+mj-ea"/>
          <a:cs typeface="Arial"/>
        </a:defRPr>
      </a:lvl1pPr>
      <a:lvl2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 b="1">
          <a:solidFill>
            <a:srgbClr val="0088CE"/>
          </a:solidFill>
          <a:latin typeface="Calibri" pitchFamily="34" charset="0"/>
          <a:cs typeface="Arial" charset="0"/>
        </a:defRPr>
      </a:lvl9pPr>
    </p:titleStyle>
    <p:bodyStyle>
      <a:lvl1pPr marL="231775" indent="-231775" algn="l" defTabSz="682625" rtl="0" fontAlgn="base">
        <a:spcBef>
          <a:spcPts val="600"/>
        </a:spcBef>
        <a:spcAft>
          <a:spcPct val="0"/>
        </a:spcAft>
        <a:buFont typeface="Arial" charset="0"/>
        <a:buChar char="•"/>
        <a:defRPr lang="en-US" sz="2000" kern="1200" dirty="0">
          <a:solidFill>
            <a:srgbClr val="404040"/>
          </a:solidFill>
          <a:latin typeface="+mn-lt"/>
          <a:ea typeface="+mn-ea"/>
          <a:cs typeface="+mn-cs"/>
        </a:defRPr>
      </a:lvl1pPr>
      <a:lvl2pPr marL="461963" indent="-230188" algn="l" defTabSz="682625" rtl="0" fontAlgn="base">
        <a:spcBef>
          <a:spcPts val="600"/>
        </a:spcBef>
        <a:spcAft>
          <a:spcPct val="0"/>
        </a:spcAft>
        <a:buFont typeface="Arial" charset="0"/>
        <a:buChar char="–"/>
        <a:defRPr lang="en-US" kern="1200" dirty="0">
          <a:solidFill>
            <a:srgbClr val="404040"/>
          </a:solidFill>
          <a:latin typeface="+mn-lt"/>
          <a:ea typeface="+mn-ea"/>
          <a:cs typeface="+mn-cs"/>
        </a:defRPr>
      </a:lvl2pPr>
      <a:lvl3pPr marL="682625" indent="-220663" algn="l" defTabSz="682625" rtl="0" fontAlgn="base">
        <a:spcBef>
          <a:spcPts val="600"/>
        </a:spcBef>
        <a:spcAft>
          <a:spcPct val="0"/>
        </a:spcAft>
        <a:buFont typeface="Arial" charset="0"/>
        <a:buChar char="•"/>
        <a:defRPr lang="en-US" sz="1600" kern="1200" dirty="0">
          <a:solidFill>
            <a:srgbClr val="404040"/>
          </a:solidFill>
          <a:latin typeface="+mn-lt"/>
          <a:ea typeface="+mn-ea"/>
          <a:cs typeface="+mn-cs"/>
        </a:defRPr>
      </a:lvl3pPr>
      <a:lvl4pPr marL="914400" indent="-231775" algn="l" defTabSz="682625" rtl="0" fontAlgn="base">
        <a:spcBef>
          <a:spcPts val="600"/>
        </a:spcBef>
        <a:spcAft>
          <a:spcPct val="0"/>
        </a:spcAft>
        <a:buFont typeface="Arial" charset="0"/>
        <a:buChar char="–"/>
        <a:defRPr lang="en-US" sz="1400" kern="1200" dirty="0">
          <a:solidFill>
            <a:srgbClr val="404040"/>
          </a:solidFill>
          <a:latin typeface="+mn-lt"/>
          <a:ea typeface="+mn-ea"/>
          <a:cs typeface="+mn-cs"/>
        </a:defRPr>
      </a:lvl4pPr>
      <a:lvl5pPr marL="1146175" indent="-231775" algn="l" defTabSz="682625" rtl="0" fontAlgn="base">
        <a:spcBef>
          <a:spcPts val="600"/>
        </a:spcBef>
        <a:spcAft>
          <a:spcPct val="0"/>
        </a:spcAft>
        <a:buFont typeface="Arial" charset="0"/>
        <a:buChar char="»"/>
        <a:defRPr lang="en-US" sz="1200" kern="1200" dirty="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://www.twcwifi.com/support" TargetMode="Externa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868362"/>
          </a:xfrm>
        </p:spPr>
        <p:txBody>
          <a:bodyPr/>
          <a:lstStyle/>
          <a:p>
            <a:r>
              <a:rPr lang="en-US" sz="2400" dirty="0" smtClean="0"/>
              <a:t>1</a:t>
            </a:r>
            <a:r>
              <a:rPr lang="en-US" sz="2400" baseline="30000" dirty="0" smtClean="0"/>
              <a:t>st </a:t>
            </a:r>
            <a:r>
              <a:rPr lang="en-US" sz="2400" dirty="0" smtClean="0"/>
              <a:t> Step: Connect to TWCWiFi via the device’s native WiFi connection utility and </a:t>
            </a:r>
            <a:r>
              <a:rPr lang="en-US" sz="2400" i="1" dirty="0" smtClean="0">
                <a:solidFill>
                  <a:srgbClr val="FF0000"/>
                </a:solidFill>
              </a:rPr>
              <a:t>open the browser</a:t>
            </a:r>
            <a:r>
              <a:rPr lang="en-US" sz="2400" i="1" dirty="0" smtClean="0"/>
              <a:t>.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sz="2000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518321-6400-4C2D-A35B-9659C14FC4B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5" name="Content Placeholder 4" descr="Native WiFI with TWCWiFi SSID.jpg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459" t="24667" r="72096" b="29425"/>
          <a:stretch/>
        </p:blipFill>
        <p:spPr>
          <a:xfrm>
            <a:off x="1371600" y="1524000"/>
            <a:ext cx="6305184" cy="4785003"/>
          </a:xfrm>
        </p:spPr>
      </p:pic>
      <p:sp>
        <p:nvSpPr>
          <p:cNvPr id="3" name="Oval 2"/>
          <p:cNvSpPr/>
          <p:nvPr/>
        </p:nvSpPr>
        <p:spPr>
          <a:xfrm>
            <a:off x="3200400" y="2364674"/>
            <a:ext cx="4800600" cy="53092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1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16467" y="152400"/>
            <a:ext cx="7551738" cy="48736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TWC subscribers and Visitor Login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518321-6400-4C2D-A35B-9659C14FC4B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08" y="1752600"/>
            <a:ext cx="8128797" cy="39110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16467" y="609600"/>
            <a:ext cx="746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alibri" pitchFamily="34" charset="0"/>
                <a:cs typeface="Arial"/>
              </a:rPr>
              <a:t>Available to TWC business and residential customers with Standard Internet or above using TWC ID or Roadrunner credentials.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5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33"/>
            <a:ext cx="7551738" cy="440267"/>
          </a:xfrm>
        </p:spPr>
        <p:txBody>
          <a:bodyPr/>
          <a:lstStyle/>
          <a:p>
            <a:r>
              <a:rPr lang="en-US" dirty="0" smtClean="0"/>
              <a:t>Prepaid Customer Access and Free Trial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70D4-276F-44A9-9CDE-6EE6C4B1758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089049"/>
            <a:ext cx="5105400" cy="27971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884525"/>
            <a:ext cx="5105400" cy="29734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4572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users seeking to access through the Prepaid Access Pass or </a:t>
            </a:r>
            <a:r>
              <a:rPr lang="en-US" sz="1600" dirty="0" smtClean="0"/>
              <a:t>1 hour</a:t>
            </a:r>
            <a:r>
              <a:rPr lang="en-US" sz="1600" dirty="0" smtClean="0"/>
              <a:t> </a:t>
            </a:r>
            <a:r>
              <a:rPr lang="en-US" sz="1600" dirty="0" smtClean="0"/>
              <a:t>Free Trial option, they will find this login feature under the ‘Visitor’ tab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468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551738" cy="440267"/>
          </a:xfrm>
        </p:spPr>
        <p:txBody>
          <a:bodyPr/>
          <a:lstStyle/>
          <a:p>
            <a:r>
              <a:rPr lang="en-US" dirty="0" smtClean="0"/>
              <a:t>Successfully Connected!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70D4-276F-44A9-9CDE-6EE6C4B17585}" type="slidenum">
              <a:rPr lang="en-US"/>
              <a:pPr/>
              <a:t>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447800"/>
            <a:ext cx="8191142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6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dirty="0" smtClean="0"/>
              <a:t>TWC WiFi Online Support </a:t>
            </a:r>
            <a:r>
              <a:rPr lang="en-US" sz="2000" dirty="0" smtClean="0">
                <a:hlinkClick r:id="rId2"/>
              </a:rPr>
              <a:t>www.twcwifi.com/support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i="1" dirty="0" smtClean="0"/>
              <a:t>Extensive Online Customer Support, FAQs &amp; Online Chat</a:t>
            </a:r>
          </a:p>
        </p:txBody>
      </p:sp>
      <p:sp>
        <p:nvSpPr>
          <p:cNvPr id="6144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F7E400D-3CBB-4FCF-9811-A9F644A40369}" type="slidenum">
              <a:rPr lang="en-US" smtClean="0"/>
              <a:pPr/>
              <a:t>5</a:t>
            </a:fld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19200"/>
            <a:ext cx="5371076" cy="4800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646" y="3429000"/>
            <a:ext cx="5181600" cy="225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24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twc">
      <a:dk1>
        <a:srgbClr val="000000"/>
      </a:dk1>
      <a:lt1>
        <a:srgbClr val="F5F5F5"/>
      </a:lt1>
      <a:dk2>
        <a:srgbClr val="484B54"/>
      </a:dk2>
      <a:lt2>
        <a:srgbClr val="8CBF30"/>
      </a:lt2>
      <a:accent1>
        <a:srgbClr val="589126"/>
      </a:accent1>
      <a:accent2>
        <a:srgbClr val="008FD3"/>
      </a:accent2>
      <a:accent3>
        <a:srgbClr val="005EA1"/>
      </a:accent3>
      <a:accent4>
        <a:srgbClr val="75348B"/>
      </a:accent4>
      <a:accent5>
        <a:srgbClr val="541B65"/>
      </a:accent5>
      <a:accent6>
        <a:srgbClr val="E37222"/>
      </a:accent6>
      <a:hlink>
        <a:srgbClr val="C54C00"/>
      </a:hlink>
      <a:folHlink>
        <a:srgbClr val="F5F5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8_Office Theme">
  <a:themeElements>
    <a:clrScheme name="twc">
      <a:dk1>
        <a:srgbClr val="000000"/>
      </a:dk1>
      <a:lt1>
        <a:srgbClr val="F5F5F5"/>
      </a:lt1>
      <a:dk2>
        <a:srgbClr val="484B54"/>
      </a:dk2>
      <a:lt2>
        <a:srgbClr val="8CBF30"/>
      </a:lt2>
      <a:accent1>
        <a:srgbClr val="589126"/>
      </a:accent1>
      <a:accent2>
        <a:srgbClr val="008FD3"/>
      </a:accent2>
      <a:accent3>
        <a:srgbClr val="005EA1"/>
      </a:accent3>
      <a:accent4>
        <a:srgbClr val="75348B"/>
      </a:accent4>
      <a:accent5>
        <a:srgbClr val="541B65"/>
      </a:accent5>
      <a:accent6>
        <a:srgbClr val="E37222"/>
      </a:accent6>
      <a:hlink>
        <a:srgbClr val="C54C00"/>
      </a:hlink>
      <a:folHlink>
        <a:srgbClr val="F5F5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9_Office Theme">
  <a:themeElements>
    <a:clrScheme name="twc">
      <a:dk1>
        <a:srgbClr val="000000"/>
      </a:dk1>
      <a:lt1>
        <a:srgbClr val="F5F5F5"/>
      </a:lt1>
      <a:dk2>
        <a:srgbClr val="484B54"/>
      </a:dk2>
      <a:lt2>
        <a:srgbClr val="8CBF30"/>
      </a:lt2>
      <a:accent1>
        <a:srgbClr val="589126"/>
      </a:accent1>
      <a:accent2>
        <a:srgbClr val="008FD3"/>
      </a:accent2>
      <a:accent3>
        <a:srgbClr val="005EA1"/>
      </a:accent3>
      <a:accent4>
        <a:srgbClr val="75348B"/>
      </a:accent4>
      <a:accent5>
        <a:srgbClr val="541B65"/>
      </a:accent5>
      <a:accent6>
        <a:srgbClr val="E37222"/>
      </a:accent6>
      <a:hlink>
        <a:srgbClr val="C54C00"/>
      </a:hlink>
      <a:folHlink>
        <a:srgbClr val="F5F5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2307</TotalTime>
  <Words>90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7_Office Theme</vt:lpstr>
      <vt:lpstr>8_Office Theme</vt:lpstr>
      <vt:lpstr>9_Office Theme</vt:lpstr>
      <vt:lpstr>1st  Step: Connect to TWCWiFi via the device’s native WiFi connection utility and open the browser. </vt:lpstr>
      <vt:lpstr>TWC subscribers and Visitor Login  </vt:lpstr>
      <vt:lpstr>Prepaid Customer Access and Free Trial</vt:lpstr>
      <vt:lpstr>Successfully Connected! </vt:lpstr>
      <vt:lpstr>TWC WiFi Online Support www.twcwifi.com/support Extensive Online Customer Support, FAQs &amp; Online Chat</vt:lpstr>
    </vt:vector>
  </TitlesOfParts>
  <Company>Time Warner Cable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Spickler, Geoffrey (contractor)</dc:creator>
  <cp:lastModifiedBy>Bryan, Jason</cp:lastModifiedBy>
  <cp:revision>75</cp:revision>
  <cp:lastPrinted>2013-09-05T15:32:36Z</cp:lastPrinted>
  <dcterms:created xsi:type="dcterms:W3CDTF">2013-03-27T03:57:17Z</dcterms:created>
  <dcterms:modified xsi:type="dcterms:W3CDTF">2014-08-21T00:28:17Z</dcterms:modified>
</cp:coreProperties>
</file>